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79" r:id="rId16"/>
    <p:sldId id="269" r:id="rId17"/>
    <p:sldId id="270" r:id="rId18"/>
    <p:sldId id="271" r:id="rId19"/>
    <p:sldId id="272" r:id="rId20"/>
    <p:sldId id="273" r:id="rId21"/>
    <p:sldId id="280" r:id="rId22"/>
    <p:sldId id="281" r:id="rId23"/>
    <p:sldId id="282" r:id="rId24"/>
    <p:sldId id="274" r:id="rId25"/>
    <p:sldId id="275" r:id="rId26"/>
    <p:sldId id="277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31C54-879E-422B-ADBA-11BF4C2A48A3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E7EB8C-5226-4D29-9A9C-D55A04FC449D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2.bp.blogspot.com/-lk_kmgONm1Y/TZ5gTEVj19I/AAAAAAAAAH4/WCDv0D0dOkY/s1600/ka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PENGUJIAN CHI SQUARE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 </a:t>
            </a:r>
          </a:p>
          <a:p>
            <a:r>
              <a:rPr lang="id-ID" dirty="0" smtClean="0"/>
              <a:t>Moh. Amin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cai square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r>
                        <a:rPr lang="id-ID" baseline="30000" dirty="0" smtClean="0"/>
                        <a:t>2</a:t>
                      </a:r>
                      <a:r>
                        <a:rPr lang="id-ID" baseline="0" dirty="0" smtClean="0"/>
                        <a:t> 0,05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30000" dirty="0" smtClean="0"/>
                        <a:t>2</a:t>
                      </a:r>
                      <a:r>
                        <a:rPr lang="id-ID" baseline="0" dirty="0" smtClean="0"/>
                        <a:t> 0,025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X</a:t>
                      </a:r>
                      <a:r>
                        <a:rPr lang="id-ID" baseline="30000" dirty="0" smtClean="0"/>
                        <a:t>2</a:t>
                      </a:r>
                      <a:r>
                        <a:rPr lang="id-ID" baseline="0" dirty="0" smtClean="0"/>
                        <a:t> 0,01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7,815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endParaRPr lang="id-ID" dirty="0"/>
          </a:p>
          <a:p>
            <a:pPr>
              <a:buNone/>
            </a:pPr>
            <a:r>
              <a:rPr lang="id-ID" dirty="0" smtClean="0"/>
              <a:t>	x</a:t>
            </a:r>
            <a:r>
              <a:rPr lang="id-ID" baseline="30000" dirty="0" smtClean="0"/>
              <a:t>2 </a:t>
            </a:r>
            <a:r>
              <a:rPr lang="id-ID" sz="3600" baseline="-25000" dirty="0" smtClean="0"/>
              <a:t>=   </a:t>
            </a:r>
            <a:r>
              <a:rPr lang="el-GR" sz="3600" baseline="-25000" dirty="0" smtClean="0"/>
              <a:t>Σ</a:t>
            </a:r>
            <a:r>
              <a:rPr lang="id-ID" dirty="0" smtClean="0"/>
              <a:t> (fo – fe )</a:t>
            </a:r>
            <a:r>
              <a:rPr lang="id-ID" baseline="30000" dirty="0" smtClean="0"/>
              <a:t>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        fe</a:t>
            </a:r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fe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expected frequency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seti</a:t>
            </a:r>
            <a:r>
              <a:rPr lang="id-ID" dirty="0" smtClean="0"/>
              <a:t>a</a:t>
            </a:r>
            <a:r>
              <a:rPr lang="en-US" dirty="0" smtClean="0"/>
              <a:t>p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:</a:t>
            </a:r>
            <a:endParaRPr lang="id-ID" dirty="0"/>
          </a:p>
          <a:p>
            <a:pPr>
              <a:buNone/>
            </a:pPr>
            <a:r>
              <a:rPr lang="id-ID" dirty="0" smtClean="0"/>
              <a:t>		fe = (total baris i x total kolom j)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	</a:t>
            </a:r>
            <a:r>
              <a:rPr lang="id-ID" dirty="0" smtClean="0"/>
              <a:t>           total jumlah</a:t>
            </a:r>
          </a:p>
          <a:p>
            <a:r>
              <a:rPr lang="en-US" dirty="0" err="1" smtClean="0"/>
              <a:t>misalnya</a:t>
            </a:r>
            <a:r>
              <a:rPr lang="en-US" dirty="0"/>
              <a:t>,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1 :</a:t>
            </a:r>
            <a:endParaRPr lang="id-ID" dirty="0"/>
          </a:p>
          <a:p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57356" y="135729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43108" y="3643314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fe11 = (total baris 1 x total kolom 1)</a:t>
            </a:r>
          </a:p>
          <a:p>
            <a:pPr>
              <a:buNone/>
            </a:pPr>
            <a:r>
              <a:rPr lang="id-ID" dirty="0" smtClean="0"/>
              <a:t>			           total jumlah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 (120 x 40)    =  24</a:t>
            </a:r>
          </a:p>
          <a:p>
            <a:pPr>
              <a:buNone/>
            </a:pPr>
            <a:r>
              <a:rPr lang="id-ID" dirty="0" smtClean="0"/>
              <a:t>                200</a:t>
            </a:r>
          </a:p>
          <a:p>
            <a:pPr>
              <a:buNone/>
            </a:pPr>
            <a:r>
              <a:rPr lang="id-ID" dirty="0" smtClean="0"/>
              <a:t>fe23 = (total baris 2 x total kolom 3)</a:t>
            </a:r>
          </a:p>
          <a:p>
            <a:pPr>
              <a:buNone/>
            </a:pPr>
            <a:r>
              <a:rPr lang="id-ID" dirty="0" smtClean="0"/>
              <a:t>			     total jumlah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          (80 x 60)        = 24</a:t>
            </a:r>
            <a:endParaRPr lang="id-ID" dirty="0"/>
          </a:p>
          <a:p>
            <a:pPr>
              <a:buNone/>
            </a:pPr>
            <a:r>
              <a:rPr lang="id-ID" dirty="0" smtClean="0"/>
              <a:t>		     200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43042" y="1071546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7290" y="1928802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43042" y="3429000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28728" y="428625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595" cy="50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642942"/>
                <a:gridCol w="558527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833443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INDEK PRESTASI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BGUS SKL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BGUS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CUKUP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KURG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TOTAL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FO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FE</a:t>
                      </a:r>
                      <a:endParaRPr lang="id-ID" sz="2000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MHSWA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MHSWI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83344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TOTAL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lvl="0">
              <a:buNone/>
            </a:pPr>
            <a:r>
              <a:rPr lang="id-ID" dirty="0" smtClean="0"/>
              <a:t>	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x</a:t>
            </a:r>
            <a:r>
              <a:rPr lang="id-ID" baseline="30000" dirty="0" smtClean="0"/>
              <a:t>2 </a:t>
            </a:r>
            <a:r>
              <a:rPr lang="id-ID" sz="3600" baseline="-25000" dirty="0" smtClean="0"/>
              <a:t>=   </a:t>
            </a:r>
            <a:r>
              <a:rPr lang="el-GR" sz="3600" baseline="-25000" dirty="0" smtClean="0"/>
              <a:t>Σ</a:t>
            </a:r>
            <a:r>
              <a:rPr lang="id-ID" dirty="0" smtClean="0"/>
              <a:t> (fo – fe )</a:t>
            </a:r>
            <a:r>
              <a:rPr lang="id-ID" baseline="30000" dirty="0" smtClean="0"/>
              <a:t>2   </a:t>
            </a:r>
            <a:r>
              <a:rPr lang="id-ID" baseline="-25000" dirty="0" smtClean="0"/>
              <a:t>=</a:t>
            </a:r>
            <a:r>
              <a:rPr lang="id-ID" dirty="0" smtClean="0"/>
              <a:t> 5,729</a:t>
            </a:r>
          </a:p>
          <a:p>
            <a:pPr>
              <a:buNone/>
            </a:pPr>
            <a:r>
              <a:rPr lang="id-ID" dirty="0" smtClean="0"/>
              <a:t>		        fe</a:t>
            </a:r>
          </a:p>
          <a:p>
            <a:pPr>
              <a:buNone/>
            </a:pPr>
            <a:r>
              <a:rPr lang="id-ID" dirty="0" smtClean="0"/>
              <a:t>4.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(5,729) &lt;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(7,815), 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endParaRPr lang="id-ID" dirty="0" smtClean="0"/>
          </a:p>
          <a:p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47664" y="134076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2 :</a:t>
            </a:r>
            <a:br>
              <a:rPr lang="id-ID" sz="2800" dirty="0" smtClean="0"/>
            </a:br>
            <a:r>
              <a:rPr lang="id-ID" sz="2800" dirty="0" smtClean="0"/>
              <a:t>Direktur pemasaran sebuah surat kabar harian ibukota sdg mlkk studi ttg hubungan  atr lngkungan tmpt tggl pembaca dg jenis artikel srt kbr yg dibaca pertama kali oleh pembaca, data sbb :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2659142"/>
          <a:ext cx="8229600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Asal Pembaca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News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Sport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Hiburan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Iklan</a:t>
                      </a:r>
                      <a:endParaRPr lang="id-ID" sz="24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Kota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80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36</a:t>
                      </a:r>
                      <a:endParaRPr lang="id-ID" sz="32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desa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47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52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95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12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28596" y="5450924"/>
            <a:ext cx="8229600" cy="71438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Ujilah pada alfa 5%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/>
              <a:t>Manajer</a:t>
            </a:r>
            <a:r>
              <a:rPr lang="en-US" sz="3200" dirty="0"/>
              <a:t> Hotel Bali </a:t>
            </a:r>
            <a:r>
              <a:rPr lang="en-US" sz="3200" dirty="0" err="1"/>
              <a:t>Bagus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Bali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mengetahui</a:t>
            </a:r>
            <a:r>
              <a:rPr lang="en-US" sz="3200" dirty="0"/>
              <a:t>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tanggapan</a:t>
            </a:r>
            <a:r>
              <a:rPr lang="en-US" sz="3200" dirty="0"/>
              <a:t> </a:t>
            </a:r>
            <a:r>
              <a:rPr lang="en-US" sz="3200" dirty="0" err="1"/>
              <a:t>konsumen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4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kamar</a:t>
            </a:r>
            <a:r>
              <a:rPr lang="en-US" sz="3200" dirty="0"/>
              <a:t> yang </a:t>
            </a:r>
            <a:r>
              <a:rPr lang="en-US" sz="3200" dirty="0" err="1"/>
              <a:t>berlainan</a:t>
            </a:r>
            <a:r>
              <a:rPr lang="en-US" sz="3200" dirty="0"/>
              <a:t> </a:t>
            </a:r>
            <a:r>
              <a:rPr lang="en-US" sz="3200" dirty="0" err="1"/>
              <a:t>harga</a:t>
            </a:r>
            <a:r>
              <a:rPr lang="en-US" sz="3200" dirty="0"/>
              <a:t> </a:t>
            </a:r>
            <a:r>
              <a:rPr lang="en-US" sz="3200" dirty="0" err="1"/>
              <a:t>sewanya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yang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hotel. Dari 254 </a:t>
            </a:r>
            <a:r>
              <a:rPr lang="en-US" sz="3200" dirty="0" err="1"/>
              <a:t>orang</a:t>
            </a:r>
            <a:r>
              <a:rPr lang="en-US" sz="3200" dirty="0"/>
              <a:t> yang </a:t>
            </a:r>
            <a:r>
              <a:rPr lang="en-US" sz="3200" dirty="0" err="1"/>
              <a:t>menginap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hotel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dipilih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random, </a:t>
            </a:r>
            <a:r>
              <a:rPr lang="en-US" sz="3200" dirty="0" err="1"/>
              <a:t>diperoleh</a:t>
            </a:r>
            <a:r>
              <a:rPr lang="en-US" sz="3200" dirty="0"/>
              <a:t> data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: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8"/>
          <a:ext cx="8229600" cy="603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1214446"/>
                <a:gridCol w="1285884"/>
                <a:gridCol w="1357322"/>
                <a:gridCol w="1028688"/>
                <a:gridCol w="1371600"/>
              </a:tblGrid>
              <a:tr h="115250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Jenis Kamar</a:t>
                      </a:r>
                    </a:p>
                    <a:p>
                      <a:endParaRPr lang="id-ID" sz="2400" dirty="0" smtClean="0"/>
                    </a:p>
                    <a:p>
                      <a:r>
                        <a:rPr lang="id-ID" sz="2400" dirty="0" smtClean="0"/>
                        <a:t>Tanggapan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Kelas</a:t>
                      </a:r>
                      <a:r>
                        <a:rPr lang="id-ID" sz="2400" baseline="0" dirty="0" smtClean="0"/>
                        <a:t> 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Klas</a:t>
                      </a:r>
                      <a:r>
                        <a:rPr lang="id-ID" sz="2400" baseline="0" dirty="0" smtClean="0"/>
                        <a:t> 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Kls</a:t>
                      </a:r>
                      <a:r>
                        <a:rPr lang="id-ID" sz="2400" baseline="0" dirty="0" smtClean="0"/>
                        <a:t> 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Kls</a:t>
                      </a:r>
                      <a:r>
                        <a:rPr lang="id-ID" sz="2400" baseline="0" dirty="0" smtClean="0"/>
                        <a:t> 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Total</a:t>
                      </a:r>
                      <a:endParaRPr lang="id-ID" sz="2400" dirty="0"/>
                    </a:p>
                  </a:txBody>
                  <a:tcPr/>
                </a:tc>
              </a:tr>
              <a:tr h="9696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Baik skl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</a:t>
                      </a:r>
                      <a:endParaRPr lang="id-ID" sz="2400" dirty="0"/>
                    </a:p>
                  </a:txBody>
                  <a:tcPr/>
                </a:tc>
              </a:tr>
              <a:tr h="9696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Baik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44</a:t>
                      </a:r>
                      <a:endParaRPr lang="id-ID" sz="2400" dirty="0"/>
                    </a:p>
                  </a:txBody>
                  <a:tcPr/>
                </a:tc>
              </a:tr>
              <a:tr h="9696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Biasa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95</a:t>
                      </a:r>
                      <a:endParaRPr lang="id-ID" sz="2400" dirty="0"/>
                    </a:p>
                  </a:txBody>
                  <a:tcPr/>
                </a:tc>
              </a:tr>
              <a:tr h="9696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Jelek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65</a:t>
                      </a:r>
                      <a:endParaRPr lang="id-ID" sz="2400" dirty="0"/>
                    </a:p>
                  </a:txBody>
                  <a:tcPr/>
                </a:tc>
              </a:tr>
              <a:tr h="96965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Total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254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1472" y="500042"/>
            <a:ext cx="135732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= 5%,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:</a:t>
            </a:r>
            <a:endParaRPr lang="id-ID" dirty="0"/>
          </a:p>
          <a:p>
            <a:r>
              <a:rPr lang="en-US" dirty="0" err="1"/>
              <a:t>Jawab</a:t>
            </a:r>
            <a:r>
              <a:rPr lang="en-US" dirty="0"/>
              <a:t> :</a:t>
            </a:r>
            <a:endParaRPr lang="id-ID" dirty="0"/>
          </a:p>
          <a:p>
            <a:pPr lvl="0">
              <a:buNone/>
            </a:pPr>
            <a:r>
              <a:rPr lang="id-ID" dirty="0" smtClean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0 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4 </a:t>
            </a:r>
            <a:r>
              <a:rPr lang="en-US" dirty="0" err="1"/>
              <a:t>kelas</a:t>
            </a:r>
            <a:r>
              <a:rPr lang="en-US" dirty="0"/>
              <a:t> hotel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hotel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11  </a:t>
            </a:r>
            <a:r>
              <a:rPr lang="en-US" dirty="0"/>
              <a:t>=  P</a:t>
            </a:r>
            <a:r>
              <a:rPr lang="en-US" baseline="-25000" dirty="0"/>
              <a:t>12  </a:t>
            </a:r>
            <a:r>
              <a:rPr lang="en-US" dirty="0"/>
              <a:t>=  P</a:t>
            </a:r>
            <a:r>
              <a:rPr lang="en-US" baseline="-25000" dirty="0"/>
              <a:t>13  </a:t>
            </a:r>
            <a:r>
              <a:rPr lang="en-US" dirty="0"/>
              <a:t>=  P</a:t>
            </a:r>
            <a:r>
              <a:rPr lang="en-US" baseline="-25000" dirty="0"/>
              <a:t>14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21  </a:t>
            </a:r>
            <a:r>
              <a:rPr lang="en-US" dirty="0"/>
              <a:t>=  P</a:t>
            </a:r>
            <a:r>
              <a:rPr lang="en-US" baseline="-25000" dirty="0"/>
              <a:t>22  </a:t>
            </a:r>
            <a:r>
              <a:rPr lang="en-US" dirty="0"/>
              <a:t>=  P</a:t>
            </a:r>
            <a:r>
              <a:rPr lang="en-US" baseline="-25000" dirty="0"/>
              <a:t>23  </a:t>
            </a:r>
            <a:r>
              <a:rPr lang="en-US" dirty="0"/>
              <a:t>=  P</a:t>
            </a:r>
            <a:r>
              <a:rPr lang="en-US" baseline="-25000" dirty="0"/>
              <a:t>24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31  </a:t>
            </a:r>
            <a:r>
              <a:rPr lang="en-US" dirty="0"/>
              <a:t>=  P</a:t>
            </a:r>
            <a:r>
              <a:rPr lang="en-US" baseline="-25000" dirty="0"/>
              <a:t>32  </a:t>
            </a:r>
            <a:r>
              <a:rPr lang="en-US" dirty="0"/>
              <a:t>=  P</a:t>
            </a:r>
            <a:r>
              <a:rPr lang="en-US" baseline="-25000" dirty="0"/>
              <a:t>33  </a:t>
            </a:r>
            <a:r>
              <a:rPr lang="en-US" dirty="0"/>
              <a:t>=  P</a:t>
            </a:r>
            <a:r>
              <a:rPr lang="en-US" baseline="-25000" dirty="0"/>
              <a:t>34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41  </a:t>
            </a:r>
            <a:r>
              <a:rPr lang="en-US" dirty="0"/>
              <a:t>=  P</a:t>
            </a:r>
            <a:r>
              <a:rPr lang="en-US" baseline="-25000" dirty="0"/>
              <a:t>42  </a:t>
            </a:r>
            <a:r>
              <a:rPr lang="en-US" dirty="0"/>
              <a:t>=  P</a:t>
            </a:r>
            <a:r>
              <a:rPr lang="en-US" baseline="-25000" dirty="0"/>
              <a:t>43  </a:t>
            </a:r>
            <a:r>
              <a:rPr lang="en-US" dirty="0"/>
              <a:t>=  P</a:t>
            </a:r>
            <a:r>
              <a:rPr lang="en-US" baseline="-25000" dirty="0"/>
              <a:t>44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 </a:t>
            </a:r>
            <a:r>
              <a:rPr lang="en-US" sz="3200" dirty="0"/>
              <a:t>: 	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tanggapan</a:t>
            </a:r>
            <a:r>
              <a:rPr lang="en-US" sz="3200" dirty="0"/>
              <a:t> </a:t>
            </a:r>
            <a:r>
              <a:rPr lang="en-US" sz="3200" dirty="0" err="1"/>
              <a:t>konsumen</a:t>
            </a:r>
            <a:r>
              <a:rPr lang="en-US" sz="3200" dirty="0"/>
              <a:t> </a:t>
            </a:r>
            <a:r>
              <a:rPr lang="id-ID" sz="3200" dirty="0" smtClean="0"/>
              <a:t>	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/>
              <a:t>4 </a:t>
            </a:r>
            <a:r>
              <a:rPr lang="en-US" sz="3200" dirty="0" err="1"/>
              <a:t>kelas</a:t>
            </a:r>
            <a:r>
              <a:rPr lang="en-US" sz="3200" dirty="0"/>
              <a:t> hotel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smtClean="0"/>
              <a:t>hotel</a:t>
            </a:r>
            <a:r>
              <a:rPr lang="id-ID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/>
              <a:t>:</a:t>
            </a:r>
            <a:endParaRPr lang="id-ID" sz="3200" dirty="0"/>
          </a:p>
          <a:p>
            <a:pPr>
              <a:buNone/>
            </a:pPr>
            <a:r>
              <a:rPr lang="id-ID" sz="3200" dirty="0" smtClean="0"/>
              <a:t>	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11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12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13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14</a:t>
            </a:r>
            <a:endParaRPr lang="id-ID" sz="3200" dirty="0"/>
          </a:p>
          <a:p>
            <a:pPr>
              <a:buNone/>
            </a:pPr>
            <a:r>
              <a:rPr lang="id-ID" sz="3200" dirty="0" smtClean="0"/>
              <a:t>	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21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22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23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24</a:t>
            </a:r>
            <a:endParaRPr lang="id-ID" sz="3200" dirty="0"/>
          </a:p>
          <a:p>
            <a:pPr>
              <a:buNone/>
            </a:pPr>
            <a:r>
              <a:rPr lang="id-ID" sz="3200" dirty="0" smtClean="0"/>
              <a:t>	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31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32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33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34</a:t>
            </a:r>
            <a:endParaRPr lang="id-ID" sz="3200" dirty="0"/>
          </a:p>
          <a:p>
            <a:pPr>
              <a:buNone/>
            </a:pPr>
            <a:r>
              <a:rPr lang="id-ID" sz="3200" dirty="0" smtClean="0"/>
              <a:t>	</a:t>
            </a:r>
            <a:r>
              <a:rPr lang="en-US" sz="3200" dirty="0" smtClean="0"/>
              <a:t>P</a:t>
            </a:r>
            <a:r>
              <a:rPr lang="en-US" sz="3200" baseline="-25000" dirty="0" smtClean="0"/>
              <a:t>41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42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43  </a:t>
            </a:r>
            <a:r>
              <a:rPr lang="en-US" sz="3200" dirty="0">
                <a:sym typeface="Symbol"/>
              </a:rPr>
              <a:t></a:t>
            </a:r>
            <a:r>
              <a:rPr lang="en-US" sz="3200" dirty="0"/>
              <a:t>  P</a:t>
            </a:r>
            <a:r>
              <a:rPr lang="en-US" sz="3200" baseline="-25000" dirty="0"/>
              <a:t>44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Pengujian</a:t>
            </a:r>
            <a:r>
              <a:rPr lang="en-US" dirty="0"/>
              <a:t> chi square (Chi </a:t>
            </a:r>
            <a:r>
              <a:rPr lang="en-US" dirty="0" err="1"/>
              <a:t>dibaca</a:t>
            </a:r>
            <a:r>
              <a:rPr lang="en-US" dirty="0"/>
              <a:t> “Kai”)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non </a:t>
            </a:r>
            <a:r>
              <a:rPr lang="en-US" dirty="0" err="1"/>
              <a:t>parametrik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: (1)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independensi</a:t>
            </a:r>
            <a:r>
              <a:rPr lang="en-US" dirty="0"/>
              <a:t> (</a:t>
            </a:r>
            <a:r>
              <a:rPr lang="en-US" dirty="0" err="1"/>
              <a:t>contigency</a:t>
            </a:r>
            <a:r>
              <a:rPr lang="en-US" dirty="0"/>
              <a:t> table </a:t>
            </a:r>
            <a:r>
              <a:rPr lang="en-US" dirty="0" err="1"/>
              <a:t>analisys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/>
              <a:t>(relationship)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(2) </a:t>
            </a:r>
            <a:r>
              <a:rPr lang="en-US" dirty="0" err="1"/>
              <a:t>Uji</a:t>
            </a:r>
            <a:r>
              <a:rPr lang="en-US" dirty="0"/>
              <a:t> “Goodness of Fit”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teoritisnya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kritis</a:t>
            </a:r>
            <a:endParaRPr lang="id-ID" dirty="0"/>
          </a:p>
          <a:p>
            <a:pPr>
              <a:buNone/>
            </a:pPr>
            <a:r>
              <a:rPr lang="id-ID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</a:t>
            </a:r>
            <a:r>
              <a:rPr lang="en-US" dirty="0"/>
              <a:t>= 5%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	= (n – 1) (k – 1)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/>
              <a:t>	= (4 – 1) (4 – 1) = </a:t>
            </a:r>
            <a:r>
              <a:rPr lang="en-US" dirty="0" smtClean="0"/>
              <a:t>9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0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&lt; 16,919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1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&gt; 16,919</a:t>
            </a:r>
            <a:endParaRPr lang="id-ID" dirty="0"/>
          </a:p>
          <a:p>
            <a:pPr lvl="0"/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 smtClean="0"/>
              <a:t>nilai</a:t>
            </a:r>
            <a:r>
              <a:rPr lang="id-ID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11  </a:t>
            </a:r>
            <a:r>
              <a:rPr lang="en-US" dirty="0"/>
              <a:t>=  P</a:t>
            </a:r>
            <a:r>
              <a:rPr lang="en-US" baseline="-25000" dirty="0"/>
              <a:t>12  </a:t>
            </a:r>
            <a:r>
              <a:rPr lang="en-US" dirty="0"/>
              <a:t>=  P</a:t>
            </a:r>
            <a:r>
              <a:rPr lang="en-US" baseline="-25000" dirty="0"/>
              <a:t>13  </a:t>
            </a:r>
            <a:r>
              <a:rPr lang="en-US" dirty="0"/>
              <a:t>=  P</a:t>
            </a:r>
            <a:r>
              <a:rPr lang="en-US" baseline="-25000" dirty="0"/>
              <a:t>14</a:t>
            </a:r>
            <a:r>
              <a:rPr lang="en-US" dirty="0"/>
              <a:t> = P = </a:t>
            </a:r>
            <a:r>
              <a:rPr lang="en-US" baseline="30000" dirty="0"/>
              <a:t>50</a:t>
            </a:r>
            <a:r>
              <a:rPr lang="en-US" dirty="0"/>
              <a:t>/</a:t>
            </a:r>
            <a:r>
              <a:rPr lang="en-US" baseline="-25000" dirty="0"/>
              <a:t>254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21  </a:t>
            </a:r>
            <a:r>
              <a:rPr lang="en-US" dirty="0"/>
              <a:t>=  P</a:t>
            </a:r>
            <a:r>
              <a:rPr lang="en-US" baseline="-25000" dirty="0"/>
              <a:t>22  </a:t>
            </a:r>
            <a:r>
              <a:rPr lang="en-US" dirty="0"/>
              <a:t>=  P</a:t>
            </a:r>
            <a:r>
              <a:rPr lang="en-US" baseline="-25000" dirty="0"/>
              <a:t>23  </a:t>
            </a:r>
            <a:r>
              <a:rPr lang="en-US" dirty="0"/>
              <a:t>=  P</a:t>
            </a:r>
            <a:r>
              <a:rPr lang="en-US" baseline="-25000" dirty="0"/>
              <a:t>24</a:t>
            </a:r>
            <a:r>
              <a:rPr lang="en-US" dirty="0"/>
              <a:t> = P = </a:t>
            </a:r>
            <a:r>
              <a:rPr lang="en-US" baseline="30000" dirty="0"/>
              <a:t>44</a:t>
            </a:r>
            <a:r>
              <a:rPr lang="en-US" dirty="0"/>
              <a:t>/</a:t>
            </a:r>
            <a:r>
              <a:rPr lang="en-US" baseline="-25000" dirty="0"/>
              <a:t>254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31  </a:t>
            </a:r>
            <a:r>
              <a:rPr lang="en-US" dirty="0"/>
              <a:t>=  P</a:t>
            </a:r>
            <a:r>
              <a:rPr lang="en-US" baseline="-25000" dirty="0"/>
              <a:t>32  </a:t>
            </a:r>
            <a:r>
              <a:rPr lang="en-US" dirty="0"/>
              <a:t>=  P</a:t>
            </a:r>
            <a:r>
              <a:rPr lang="en-US" baseline="-25000" dirty="0"/>
              <a:t>33  </a:t>
            </a:r>
            <a:r>
              <a:rPr lang="en-US" dirty="0"/>
              <a:t>=  P</a:t>
            </a:r>
            <a:r>
              <a:rPr lang="en-US" baseline="-25000" dirty="0"/>
              <a:t>34</a:t>
            </a:r>
            <a:r>
              <a:rPr lang="en-US" dirty="0"/>
              <a:t> = P = </a:t>
            </a:r>
            <a:r>
              <a:rPr lang="en-US" baseline="30000" dirty="0"/>
              <a:t>95</a:t>
            </a:r>
            <a:r>
              <a:rPr lang="en-US" dirty="0"/>
              <a:t>/</a:t>
            </a:r>
            <a:r>
              <a:rPr lang="en-US" baseline="-25000" dirty="0"/>
              <a:t>254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41  </a:t>
            </a:r>
            <a:r>
              <a:rPr lang="en-US" dirty="0"/>
              <a:t>=  P</a:t>
            </a:r>
            <a:r>
              <a:rPr lang="en-US" baseline="-25000" dirty="0"/>
              <a:t>42  </a:t>
            </a:r>
            <a:r>
              <a:rPr lang="en-US" dirty="0"/>
              <a:t>=  P</a:t>
            </a:r>
            <a:r>
              <a:rPr lang="en-US" baseline="-25000" dirty="0"/>
              <a:t>43  </a:t>
            </a:r>
            <a:r>
              <a:rPr lang="en-US" dirty="0"/>
              <a:t>=  P</a:t>
            </a:r>
            <a:r>
              <a:rPr lang="en-US" baseline="-25000" dirty="0"/>
              <a:t>44</a:t>
            </a:r>
            <a:r>
              <a:rPr lang="en-US" dirty="0"/>
              <a:t> = P = </a:t>
            </a:r>
            <a:r>
              <a:rPr lang="en-US" baseline="30000" dirty="0"/>
              <a:t>65</a:t>
            </a:r>
            <a:r>
              <a:rPr lang="en-US" dirty="0"/>
              <a:t>/</a:t>
            </a:r>
            <a:r>
              <a:rPr lang="en-US" baseline="-25000" dirty="0"/>
              <a:t>254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Tabel</a:t>
            </a:r>
            <a:r>
              <a:rPr lang="en-US" sz="2400" dirty="0" smtClean="0"/>
              <a:t> Expected Frequency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08719"/>
          <a:ext cx="8229600" cy="561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810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IV</a:t>
                      </a: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142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Sekali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(50/254) x 77 = 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(50/254) x 91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(50/254) x 42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(50/254) x 44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103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Baik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(44/254) x 77 = 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(44/254) x 91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(44/254) x 42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(44/254) x 44</a:t>
                      </a:r>
                      <a:r>
                        <a:rPr lang="id-ID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129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Jelek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(95/254) x 77 = 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(95/254) x 91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(95/254) x 42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(95/254) x 44</a:t>
                      </a:r>
                      <a:r>
                        <a:rPr lang="id-ID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90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Jelek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(65/254) x 77 = 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(65/254) x 91 = 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(65/254) x 42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 smtClean="0">
                          <a:latin typeface="Arial"/>
                          <a:ea typeface="Times New Roman"/>
                          <a:cs typeface="Times New Roman"/>
                        </a:rPr>
                        <a:t>(65/254) x 44</a:t>
                      </a:r>
                      <a:r>
                        <a:rPr lang="id-ID" sz="2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= ......</a:t>
                      </a:r>
                      <a:endParaRPr lang="en-US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0909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id-ID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id-ID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id-ID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id-ID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254</a:t>
                      </a:r>
                      <a:endParaRPr lang="id-ID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04663"/>
          <a:ext cx="8229600" cy="613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80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baseline="30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d-ID" sz="2000" b="1" baseline="30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000" b="1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/ fe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6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17.9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8.6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13.3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7.6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28.8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16.5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-9.2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-4.9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8.4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9.2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-4.7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-10.5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-1.3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85.64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24.01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32.49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70.56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1.69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0.49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0.16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84.64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22.09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110.25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1.69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1.69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1.69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2.89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5.5684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1.3413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3.9144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8.2046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0.1271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0.0025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0.0671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0.0211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2.9388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1.0588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1.4070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6.6818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0.0857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0.0725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0.2701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0.2557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768">
                <a:tc>
                  <a:txBody>
                    <a:bodyPr/>
                    <a:lstStyle/>
                    <a:p>
                      <a:endParaRPr lang="id-ID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32.0169</a:t>
                      </a:r>
                      <a:endParaRPr lang="id-ID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= 32.0169</a:t>
            </a:r>
            <a:endParaRPr lang="id-ID" sz="2800" dirty="0" smtClean="0"/>
          </a:p>
          <a:p>
            <a:pPr lvl="0"/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32.0169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&gt; 16,919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terima</a:t>
            </a:r>
            <a:endParaRPr lang="id-ID" sz="2800" dirty="0" smtClean="0"/>
          </a:p>
          <a:p>
            <a:pPr lvl="0"/>
            <a:r>
              <a:rPr lang="en-US" sz="2800" dirty="0" err="1" smtClean="0"/>
              <a:t>Kesimpulan</a:t>
            </a:r>
            <a:r>
              <a:rPr lang="en-US" sz="2800" dirty="0" smtClean="0"/>
              <a:t> :</a:t>
            </a:r>
            <a:r>
              <a:rPr lang="id-ID" sz="2800" dirty="0" smtClean="0"/>
              <a:t> </a:t>
            </a:r>
          </a:p>
          <a:p>
            <a:pPr lvl="0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4 </a:t>
            </a:r>
            <a:r>
              <a:rPr lang="en-US" sz="2800" dirty="0" err="1" smtClean="0"/>
              <a:t>kelas</a:t>
            </a:r>
            <a:r>
              <a:rPr lang="en-US" sz="2800" dirty="0" smtClean="0"/>
              <a:t> hotel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hotel Bali </a:t>
            </a:r>
            <a:r>
              <a:rPr lang="en-US" sz="2800" dirty="0" err="1" smtClean="0"/>
              <a:t>Bagus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d-ID" b="1" u="sng" dirty="0" smtClean="0"/>
              <a:t>2. </a:t>
            </a:r>
            <a:r>
              <a:rPr lang="en-US" b="1" u="sng" dirty="0" err="1" smtClean="0"/>
              <a:t>Pengujian</a:t>
            </a:r>
            <a:r>
              <a:rPr lang="en-US" b="1" u="sng" dirty="0" smtClean="0"/>
              <a:t> </a:t>
            </a:r>
            <a:r>
              <a:rPr lang="en-US" b="1" u="sng" dirty="0"/>
              <a:t>“Goodness Of Fit”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non </a:t>
            </a:r>
            <a:r>
              <a:rPr lang="en-US" dirty="0" err="1"/>
              <a:t>parametrik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Karl Pearson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(yang </a:t>
            </a:r>
            <a:r>
              <a:rPr lang="en-US" dirty="0" err="1"/>
              <a:t>diharapkan</a:t>
            </a:r>
            <a:r>
              <a:rPr lang="en-US" dirty="0"/>
              <a:t>).</a:t>
            </a:r>
            <a:endParaRPr lang="id-ID" dirty="0"/>
          </a:p>
          <a:p>
            <a:pPr algn="just">
              <a:buNone/>
            </a:pPr>
            <a:r>
              <a:rPr lang="en-US" dirty="0" err="1"/>
              <a:t>Contoh</a:t>
            </a:r>
            <a:r>
              <a:rPr lang="en-US" dirty="0"/>
              <a:t> :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pedesaan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“X”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 </a:t>
            </a:r>
            <a:r>
              <a:rPr lang="en-US" dirty="0" err="1"/>
              <a:t>menunjukkan</a:t>
            </a:r>
            <a:r>
              <a:rPr lang="en-US" dirty="0"/>
              <a:t> :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0"/>
          <a:ext cx="8229600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Penghasilan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Persentase</a:t>
                      </a:r>
                      <a:endParaRPr lang="id-ID" sz="28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15%</a:t>
                      </a:r>
                      <a:endParaRPr lang="id-ID" sz="28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endParaRPr lang="id-ID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40%</a:t>
                      </a:r>
                      <a:endParaRPr lang="id-ID" sz="28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Rendah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45%</a:t>
                      </a:r>
                      <a:endParaRPr lang="id-ID" sz="28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100%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450057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1980, </a:t>
            </a:r>
            <a:r>
              <a:rPr lang="en-US" sz="3200" dirty="0" err="1"/>
              <a:t>diadakan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serupa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. Dari sample 300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: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0"/>
          <a:ext cx="8229600" cy="39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4380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Penghasilan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Jumlah</a:t>
                      </a:r>
                      <a:endParaRPr lang="id-ID" sz="32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50</a:t>
                      </a:r>
                      <a:endParaRPr lang="id-ID" sz="32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Menengah</a:t>
                      </a:r>
                      <a:endParaRPr lang="id-ID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156</a:t>
                      </a:r>
                      <a:endParaRPr lang="id-ID" sz="32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Rendah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94</a:t>
                      </a:r>
                      <a:endParaRPr lang="id-ID" sz="32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200" dirty="0" smtClean="0"/>
                        <a:t>300</a:t>
                      </a:r>
                      <a:endParaRPr lang="id-ID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4500570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Ujilah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alpha = 5%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penghasilan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“X”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1970 </a:t>
            </a:r>
            <a:r>
              <a:rPr lang="en-US" sz="2800" dirty="0" err="1"/>
              <a:t>dan</a:t>
            </a:r>
            <a:r>
              <a:rPr lang="en-US" sz="2800" dirty="0"/>
              <a:t> 1980.</a:t>
            </a:r>
            <a:endParaRPr lang="id-ID" sz="2800" dirty="0"/>
          </a:p>
          <a:p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hasilnya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diuji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alpha = 1% ?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404664"/>
            <a:ext cx="81439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Jawab</a:t>
            </a:r>
            <a:r>
              <a:rPr lang="en-US" sz="2800" dirty="0" smtClean="0"/>
              <a:t> :</a:t>
            </a:r>
            <a:endParaRPr lang="id-ID" sz="2800" dirty="0" smtClean="0"/>
          </a:p>
          <a:p>
            <a:pPr lvl="0"/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: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“X”</a:t>
            </a:r>
            <a:endParaRPr lang="id-ID" sz="2800" dirty="0" smtClean="0"/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: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“X”</a:t>
            </a:r>
            <a:endParaRPr lang="id-ID" sz="2800" dirty="0" smtClean="0"/>
          </a:p>
          <a:p>
            <a:pPr lvl="0"/>
            <a:r>
              <a:rPr lang="id-ID" sz="2800" dirty="0" smtClean="0"/>
              <a:t>-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endParaRPr lang="id-ID" sz="2800" dirty="0" smtClean="0"/>
          </a:p>
          <a:p>
            <a:r>
              <a:rPr lang="id-ID" sz="2800" dirty="0" smtClean="0"/>
              <a:t>	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5% </a:t>
            </a:r>
            <a:r>
              <a:rPr lang="en-US" sz="2800" dirty="0" err="1" smtClean="0"/>
              <a:t>d.f</a:t>
            </a:r>
            <a:r>
              <a:rPr lang="en-US" sz="2800" dirty="0" smtClean="0"/>
              <a:t>  = k – 1 = 3 – 1 = 2</a:t>
            </a:r>
            <a:endParaRPr lang="id-ID" sz="2800" dirty="0" smtClean="0"/>
          </a:p>
          <a:p>
            <a:r>
              <a:rPr lang="id-ID" sz="2800" dirty="0" smtClean="0"/>
              <a:t>	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(5%,2) = 5,99</a:t>
            </a:r>
            <a:endParaRPr lang="id-ID" sz="2800" dirty="0" smtClean="0"/>
          </a:p>
          <a:p>
            <a:r>
              <a:rPr lang="id-ID" sz="2800" dirty="0" smtClean="0"/>
              <a:t>-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0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&lt; 5,99</a:t>
            </a:r>
            <a:endParaRPr lang="id-ID" sz="2800" dirty="0" smtClean="0"/>
          </a:p>
          <a:p>
            <a:r>
              <a:rPr lang="id-ID" sz="2800" dirty="0" smtClean="0"/>
              <a:t>-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&gt; 5,99</a:t>
            </a:r>
            <a:endParaRPr lang="id-ID" sz="2800" dirty="0" smtClean="0"/>
          </a:p>
          <a:p>
            <a:pPr lvl="0"/>
            <a:r>
              <a:rPr lang="id-ID" sz="2800" dirty="0" smtClean="0"/>
              <a:t>-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hitung</a:t>
            </a:r>
            <a:endParaRPr lang="id-ID" sz="2800" dirty="0" smtClean="0"/>
          </a:p>
          <a:p>
            <a:r>
              <a:rPr lang="id-ID" sz="2800" dirty="0" smtClean="0"/>
              <a:t>	</a:t>
            </a:r>
            <a:r>
              <a:rPr lang="en-US" sz="2800" dirty="0" smtClean="0"/>
              <a:t>Data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1980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fo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endParaRPr lang="id-ID" sz="2800" dirty="0" smtClean="0"/>
          </a:p>
          <a:p>
            <a:r>
              <a:rPr lang="id-ID" sz="2800" dirty="0" smtClean="0"/>
              <a:t>	</a:t>
            </a:r>
            <a:r>
              <a:rPr lang="en-US" sz="2800" dirty="0" smtClean="0"/>
              <a:t>Data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1970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fe</a:t>
            </a:r>
            <a:r>
              <a:rPr lang="en-US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fe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2890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40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Kelompok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Penghasilan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Persentase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744082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Tinggi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Menengah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latin typeface="+mj-lt"/>
                          <a:ea typeface="Times New Roman"/>
                        </a:rPr>
                        <a:t>Rendah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15%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45%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40%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15% x 300 =   45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45% x 300 = 135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40% x 300 = 120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4082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sz="2400" dirty="0" smtClean="0">
                          <a:latin typeface="+mj-lt"/>
                        </a:rPr>
                        <a:t>                      300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4705"/>
          <a:ext cx="8229600" cy="419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481296"/>
                <a:gridCol w="1810544"/>
              </a:tblGrid>
              <a:tr h="9530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fo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–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)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–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)</a:t>
                      </a:r>
                      <a:r>
                        <a:rPr lang="en-US" sz="2400" b="1" baseline="300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fo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–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fe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)</a:t>
                      </a:r>
                      <a:r>
                        <a:rPr lang="en-US" sz="2400" b="1" baseline="30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id-ID" sz="2400" b="1" baseline="300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id-ID" sz="2400" b="1" baseline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/fe</a:t>
                      </a:r>
                      <a:endParaRPr lang="id-ID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2873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50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156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94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135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120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21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-26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25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441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676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0,555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3,267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5,633</a:t>
                      </a:r>
                      <a:endParaRPr lang="id-ID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3047">
                <a:tc>
                  <a:txBody>
                    <a:bodyPr/>
                    <a:lstStyle/>
                    <a:p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9,455</a:t>
                      </a:r>
                      <a:endParaRPr lang="id-ID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err="1"/>
              <a:t>Langkah-Langkah</a:t>
            </a:r>
            <a:r>
              <a:rPr lang="en-US" u="sng" dirty="0"/>
              <a:t> </a:t>
            </a:r>
            <a:r>
              <a:rPr lang="en-US" u="sng" dirty="0" err="1" smtClean="0"/>
              <a:t>Pengujian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1.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n-US" dirty="0" err="1"/>
              <a:t>dan</a:t>
            </a:r>
            <a:r>
              <a:rPr lang="en-US" dirty="0"/>
              <a:t> H</a:t>
            </a:r>
            <a:r>
              <a:rPr lang="en-US" baseline="-25000" dirty="0"/>
              <a:t>1</a:t>
            </a:r>
            <a:endParaRPr lang="id-ID" dirty="0"/>
          </a:p>
          <a:p>
            <a:pPr lvl="0" algn="just">
              <a:buNone/>
            </a:pPr>
            <a:r>
              <a:rPr lang="id-ID" b="1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menganalisis</a:t>
            </a:r>
            <a:r>
              <a:rPr lang="en-US" dirty="0"/>
              <a:t> “</a:t>
            </a:r>
            <a:r>
              <a:rPr lang="en-US" dirty="0" err="1"/>
              <a:t>Contigency</a:t>
            </a:r>
            <a:r>
              <a:rPr lang="en-US" dirty="0"/>
              <a:t> Table”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</a:t>
            </a:r>
            <a:endParaRPr lang="id-ID" dirty="0"/>
          </a:p>
          <a:p>
            <a:pPr lvl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uji</a:t>
            </a:r>
            <a:r>
              <a:rPr lang="en-US" dirty="0"/>
              <a:t> “Goodness Of Fit”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	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id-ID" dirty="0" smtClean="0"/>
              <a:t>		</a:t>
            </a:r>
            <a:r>
              <a:rPr lang="en-US" dirty="0" err="1" smtClean="0"/>
              <a:t>teoritis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: 	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id-ID" dirty="0" smtClean="0"/>
              <a:t>	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aktual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404664"/>
            <a:ext cx="81439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= 9,455</a:t>
            </a:r>
            <a:endParaRPr lang="id-ID" sz="2800" dirty="0" smtClean="0"/>
          </a:p>
          <a:p>
            <a:pPr lvl="0"/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9,455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&gt; 5,99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endParaRPr lang="id-ID" sz="2800" dirty="0" smtClean="0"/>
          </a:p>
          <a:p>
            <a:pPr lvl="0"/>
            <a:r>
              <a:rPr lang="en-US" sz="2800" dirty="0" err="1" smtClean="0"/>
              <a:t>Kesimpulan</a:t>
            </a:r>
            <a:r>
              <a:rPr lang="en-US" sz="2800" dirty="0" smtClean="0"/>
              <a:t> :</a:t>
            </a:r>
            <a:endParaRPr lang="id-ID" sz="2800" dirty="0" smtClean="0"/>
          </a:p>
          <a:p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kabupaten</a:t>
            </a:r>
            <a:r>
              <a:rPr lang="en-US" sz="2800" dirty="0" smtClean="0"/>
              <a:t> “X”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1970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1980.</a:t>
            </a:r>
            <a:endParaRPr lang="id-ID" sz="2800" dirty="0" smtClean="0"/>
          </a:p>
          <a:p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dirty="0" smtClean="0"/>
              <a:t> = 1%,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kritisnya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:</a:t>
            </a:r>
            <a:endParaRPr lang="id-ID" sz="2800" dirty="0" smtClean="0"/>
          </a:p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1% </a:t>
            </a:r>
            <a:r>
              <a:rPr lang="en-US" sz="2800" dirty="0" err="1" smtClean="0"/>
              <a:t>d.f</a:t>
            </a:r>
            <a:r>
              <a:rPr lang="en-US" sz="2800" dirty="0" smtClean="0"/>
              <a:t> = k – 1 = 3 – 1 = 2</a:t>
            </a:r>
            <a:endParaRPr lang="id-ID" sz="2800" dirty="0" smtClean="0"/>
          </a:p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(1%,2) = 9,21</a:t>
            </a:r>
            <a:endParaRPr lang="id-ID" sz="2800" dirty="0" smtClean="0"/>
          </a:p>
          <a:p>
            <a:r>
              <a:rPr lang="en-US" sz="2800" dirty="0" err="1" smtClean="0"/>
              <a:t>Ternyata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= 9,455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&gt; 9,21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terima</a:t>
            </a:r>
            <a:r>
              <a:rPr lang="en-US" sz="2800" dirty="0" smtClean="0"/>
              <a:t>.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= 1%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dirty="0" smtClean="0"/>
              <a:t> = 5%.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1412776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 smtClean="0">
                <a:latin typeface="+mj-lt"/>
              </a:rPr>
              <a:t>Meskipun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lebih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sering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digunakan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untuk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menguji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ada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tidaknya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hubungan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antara</a:t>
            </a:r>
            <a:r>
              <a:rPr lang="en-US" sz="2600" dirty="0" smtClean="0">
                <a:latin typeface="+mj-lt"/>
              </a:rPr>
              <a:t> 2 </a:t>
            </a:r>
            <a:r>
              <a:rPr lang="en-US" sz="2600" dirty="0" err="1" smtClean="0">
                <a:latin typeface="+mj-lt"/>
              </a:rPr>
              <a:t>variabel</a:t>
            </a:r>
            <a:r>
              <a:rPr lang="en-US" sz="2600" dirty="0" smtClean="0">
                <a:latin typeface="+mj-lt"/>
              </a:rPr>
              <a:t> (contingency table) </a:t>
            </a:r>
            <a:r>
              <a:rPr lang="en-US" sz="2600" dirty="0" err="1" smtClean="0">
                <a:latin typeface="+mj-lt"/>
              </a:rPr>
              <a:t>serta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cocok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tidaknya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frekuensi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distribusi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teoritis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dengan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aktual</a:t>
            </a:r>
            <a:r>
              <a:rPr lang="en-US" sz="2600" dirty="0" smtClean="0">
                <a:latin typeface="+mj-lt"/>
              </a:rPr>
              <a:t> (goodness of fit), </a:t>
            </a:r>
            <a:r>
              <a:rPr lang="en-US" sz="2600" dirty="0" err="1" smtClean="0">
                <a:latin typeface="+mj-lt"/>
              </a:rPr>
              <a:t>pada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dasarnya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pengujian</a:t>
            </a:r>
            <a:r>
              <a:rPr lang="en-US" sz="2600" dirty="0" smtClean="0">
                <a:latin typeface="+mj-lt"/>
              </a:rPr>
              <a:t> Chi Square </a:t>
            </a:r>
            <a:r>
              <a:rPr lang="en-US" sz="2600" dirty="0" err="1" smtClean="0">
                <a:latin typeface="+mj-lt"/>
              </a:rPr>
              <a:t>dapat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digunakan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untuk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menguji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apakah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proporsi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populasi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satu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sama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atau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tidak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dengan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proporsi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populasi</a:t>
            </a:r>
            <a:r>
              <a:rPr lang="en-US" sz="2600" dirty="0" smtClean="0">
                <a:latin typeface="+mj-lt"/>
              </a:rPr>
              <a:t> lain (</a:t>
            </a:r>
            <a:r>
              <a:rPr lang="en-US" sz="2600" dirty="0" err="1" smtClean="0">
                <a:latin typeface="+mj-lt"/>
              </a:rPr>
              <a:t>dimana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jumlah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populasi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lebih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dari</a:t>
            </a:r>
            <a:r>
              <a:rPr lang="en-US" sz="2600" dirty="0" smtClean="0">
                <a:latin typeface="+mj-lt"/>
              </a:rPr>
              <a:t> 2).</a:t>
            </a:r>
            <a:endParaRPr lang="id-ID" sz="2600" dirty="0" smtClean="0">
              <a:latin typeface="+mj-lt"/>
            </a:endParaRPr>
          </a:p>
          <a:p>
            <a:pPr algn="just"/>
            <a:r>
              <a:rPr lang="en-US" sz="2600" dirty="0" err="1" smtClean="0">
                <a:latin typeface="+mj-lt"/>
              </a:rPr>
              <a:t>Contoh</a:t>
            </a:r>
            <a:r>
              <a:rPr lang="en-US" sz="2600" dirty="0" smtClean="0">
                <a:latin typeface="+mj-lt"/>
              </a:rPr>
              <a:t> :</a:t>
            </a:r>
            <a:endParaRPr lang="id-ID" sz="2600" dirty="0" smtClean="0">
              <a:latin typeface="+mj-lt"/>
            </a:endParaRPr>
          </a:p>
          <a:p>
            <a:pPr algn="just"/>
            <a:r>
              <a:rPr lang="en-US" sz="2600" dirty="0" err="1" smtClean="0">
                <a:latin typeface="+mj-lt"/>
              </a:rPr>
              <a:t>Seorang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psikolog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ingin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mengetahui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apakah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ada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perbedaan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tanggapan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manusia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terhadap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warna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putih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merah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hijau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hitam</a:t>
            </a:r>
            <a:r>
              <a:rPr lang="en-US" sz="2600" dirty="0" smtClean="0">
                <a:latin typeface="+mj-lt"/>
              </a:rPr>
              <a:t>. Dari 200 </a:t>
            </a:r>
            <a:r>
              <a:rPr lang="en-US" sz="2600" dirty="0" err="1" smtClean="0">
                <a:latin typeface="+mj-lt"/>
              </a:rPr>
              <a:t>sampel</a:t>
            </a:r>
            <a:r>
              <a:rPr lang="en-US" sz="2600" dirty="0" smtClean="0">
                <a:latin typeface="+mj-lt"/>
              </a:rPr>
              <a:t> yang </a:t>
            </a:r>
            <a:r>
              <a:rPr lang="en-US" sz="2600" dirty="0" err="1" smtClean="0">
                <a:latin typeface="+mj-lt"/>
              </a:rPr>
              <a:t>diwawancarai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diperoleh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hasil</a:t>
            </a:r>
            <a:r>
              <a:rPr lang="en-US" sz="2600" dirty="0" smtClean="0">
                <a:latin typeface="+mj-lt"/>
              </a:rPr>
              <a:t> :</a:t>
            </a:r>
            <a:endParaRPr lang="id-ID" sz="2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0996" y="557065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r>
              <a:rPr lang="id-ID" sz="2800" dirty="0" smtClean="0"/>
              <a:t>. </a:t>
            </a:r>
            <a:r>
              <a:rPr lang="en-US" sz="2800" b="1" dirty="0" err="1" smtClean="0"/>
              <a:t>Pengujian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Hipotetis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Tentang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2 </a:t>
            </a:r>
            <a:r>
              <a:rPr lang="en-US" sz="2800" b="1" dirty="0" err="1" smtClean="0"/>
              <a:t>Proporsi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6709"/>
          <a:ext cx="8229600" cy="331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152128"/>
                <a:gridCol w="1224136"/>
                <a:gridCol w="1371600"/>
                <a:gridCol w="1371600"/>
                <a:gridCol w="1371600"/>
              </a:tblGrid>
              <a:tr h="16561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Warna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Putih</a:t>
                      </a:r>
                      <a:endParaRPr lang="id-ID" sz="28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Merah</a:t>
                      </a:r>
                      <a:endParaRPr lang="id-ID" sz="28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Hijau</a:t>
                      </a:r>
                      <a:endParaRPr lang="id-ID" sz="28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Hitam</a:t>
                      </a:r>
                      <a:endParaRPr lang="id-ID" sz="28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Jumlah</a:t>
                      </a:r>
                      <a:endParaRPr lang="id-ID" sz="280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165618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Jumlah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yang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suka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33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42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67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58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200</a:t>
                      </a:r>
                      <a:endParaRPr lang="id-ID" sz="2800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+mj-lt"/>
              </a:rPr>
              <a:t>Pengujian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menggunakan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  <a:sym typeface="Symbol"/>
              </a:rPr>
              <a:t></a:t>
            </a:r>
            <a:r>
              <a:rPr lang="en-US" sz="2800" dirty="0" smtClean="0">
                <a:latin typeface="+mj-lt"/>
              </a:rPr>
              <a:t> = 5%, </a:t>
            </a:r>
            <a:r>
              <a:rPr lang="en-US" sz="2800" dirty="0" err="1" smtClean="0">
                <a:latin typeface="+mj-lt"/>
              </a:rPr>
              <a:t>kesimpulan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apa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diperoleh</a:t>
            </a:r>
            <a:r>
              <a:rPr lang="en-US" sz="2800" dirty="0" smtClean="0">
                <a:latin typeface="+mj-lt"/>
              </a:rPr>
              <a:t> ?</a:t>
            </a:r>
            <a:endParaRPr lang="id-ID" sz="2800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Jawab</a:t>
            </a:r>
            <a:r>
              <a:rPr lang="en-US" sz="2800" dirty="0" smtClean="0">
                <a:latin typeface="+mj-lt"/>
              </a:rPr>
              <a:t> :</a:t>
            </a:r>
            <a:endParaRPr lang="id-ID" sz="2800" dirty="0" smtClean="0">
              <a:latin typeface="+mj-lt"/>
            </a:endParaRPr>
          </a:p>
          <a:p>
            <a:pPr lvl="0"/>
            <a:r>
              <a:rPr lang="en-US" sz="2800" dirty="0" smtClean="0">
                <a:latin typeface="+mj-lt"/>
              </a:rPr>
              <a:t>H</a:t>
            </a:r>
            <a:r>
              <a:rPr lang="en-US" sz="2800" baseline="-25000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 : P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= P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= P</a:t>
            </a:r>
            <a:r>
              <a:rPr lang="en-US" sz="2800" baseline="-25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= P</a:t>
            </a:r>
            <a:r>
              <a:rPr lang="en-US" sz="2800" baseline="-25000" dirty="0" smtClean="0">
                <a:latin typeface="+mj-lt"/>
              </a:rPr>
              <a:t>4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hipotesis</a:t>
            </a:r>
            <a:r>
              <a:rPr lang="en-US" sz="2800" dirty="0" smtClean="0">
                <a:latin typeface="+mj-lt"/>
              </a:rPr>
              <a:t> null = ¼ </a:t>
            </a:r>
            <a:endParaRPr lang="id-ID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suka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warna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putih</a:t>
            </a:r>
            <a:endParaRPr lang="id-ID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suka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warna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merah</a:t>
            </a:r>
            <a:endParaRPr lang="id-ID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</a:t>
            </a:r>
            <a:r>
              <a:rPr lang="en-US" sz="2800" baseline="-25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suka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warna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hitam</a:t>
            </a:r>
            <a:endParaRPr lang="id-ID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</a:t>
            </a:r>
            <a:r>
              <a:rPr lang="en-US" sz="2800" baseline="-25000" dirty="0" smtClean="0">
                <a:latin typeface="+mj-lt"/>
              </a:rPr>
              <a:t>4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suka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warna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hijau</a:t>
            </a:r>
            <a:endParaRPr lang="id-ID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H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: </a:t>
            </a:r>
            <a:r>
              <a:rPr lang="en-US" sz="2800" dirty="0" err="1" smtClean="0">
                <a:latin typeface="+mj-lt"/>
              </a:rPr>
              <a:t>Tidak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semua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proporsi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sama</a:t>
            </a:r>
            <a:endParaRPr lang="id-ID" sz="2800" dirty="0"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endParaRPr lang="id-ID" sz="2800" dirty="0" smtClean="0"/>
          </a:p>
          <a:p>
            <a:r>
              <a:rPr lang="en-US" sz="2800" dirty="0" smtClean="0">
                <a:sym typeface="Symbol"/>
              </a:rPr>
              <a:t></a:t>
            </a:r>
            <a:r>
              <a:rPr lang="en-US" sz="2800" dirty="0" smtClean="0"/>
              <a:t> = 5%. </a:t>
            </a:r>
            <a:r>
              <a:rPr lang="en-US" sz="2800" dirty="0" err="1" smtClean="0"/>
              <a:t>d.f</a:t>
            </a:r>
            <a:r>
              <a:rPr lang="en-US" sz="2800" dirty="0" smtClean="0"/>
              <a:t> = k – 1 = 4 – 1 = 3</a:t>
            </a:r>
            <a:endParaRPr lang="id-ID" sz="2800" dirty="0" smtClean="0"/>
          </a:p>
          <a:p>
            <a:r>
              <a:rPr lang="en-US" sz="2800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(5%,3) = 7,815</a:t>
            </a:r>
            <a:endParaRPr lang="id-ID" sz="2800" dirty="0" smtClean="0"/>
          </a:p>
          <a:p>
            <a:r>
              <a:rPr lang="en-US" sz="2800" dirty="0" smtClean="0"/>
              <a:t>Daerah </a:t>
            </a:r>
            <a:r>
              <a:rPr lang="en-US" sz="2800" dirty="0" err="1" smtClean="0"/>
              <a:t>terima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&lt; 7,815</a:t>
            </a:r>
            <a:endParaRPr lang="id-ID" sz="2800" dirty="0" smtClean="0"/>
          </a:p>
          <a:p>
            <a:r>
              <a:rPr lang="en-US" sz="2800" dirty="0" smtClean="0"/>
              <a:t>Daerah </a:t>
            </a:r>
            <a:r>
              <a:rPr lang="en-US" sz="2800" dirty="0" err="1" smtClean="0"/>
              <a:t>terima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&gt; 7,815</a:t>
            </a:r>
            <a:endParaRPr lang="id-ID" sz="2800" dirty="0" smtClean="0"/>
          </a:p>
          <a:p>
            <a:pPr lvl="0"/>
            <a:r>
              <a:rPr lang="en-US" sz="2800" dirty="0" err="1" smtClean="0"/>
              <a:t>Menentukan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2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menyebutkan</a:t>
            </a:r>
            <a:r>
              <a:rPr lang="en-US" sz="2800" dirty="0" smtClean="0"/>
              <a:t>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P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P</a:t>
            </a:r>
            <a:r>
              <a:rPr lang="en-US" sz="2800" baseline="-25000" dirty="0" smtClean="0"/>
              <a:t>4</a:t>
            </a:r>
            <a:endParaRPr lang="id-ID" sz="2800" dirty="0" smtClean="0"/>
          </a:p>
          <a:p>
            <a:r>
              <a:rPr lang="en-US" sz="2800" dirty="0" err="1" smtClean="0"/>
              <a:t>fe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1 = ¼ x 200 = 50</a:t>
            </a:r>
            <a:endParaRPr lang="id-ID" sz="2800" dirty="0" smtClean="0"/>
          </a:p>
          <a:p>
            <a:r>
              <a:rPr lang="en-US" sz="2800" dirty="0" err="1" smtClean="0"/>
              <a:t>fe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2 = ¼ x 200 = 50</a:t>
            </a:r>
            <a:endParaRPr lang="id-ID" sz="2800" dirty="0" smtClean="0"/>
          </a:p>
          <a:p>
            <a:r>
              <a:rPr lang="en-US" sz="2800" dirty="0" err="1" smtClean="0"/>
              <a:t>fe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3 = ¼ x 200 = 50</a:t>
            </a:r>
            <a:endParaRPr lang="id-ID" sz="2800" dirty="0" smtClean="0"/>
          </a:p>
          <a:p>
            <a:r>
              <a:rPr lang="en-US" sz="2800" dirty="0" err="1" smtClean="0"/>
              <a:t>fe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4 = ¼ x 200 = 50</a:t>
            </a:r>
            <a:endParaRPr lang="id-ID" sz="2800" dirty="0" smtClean="0"/>
          </a:p>
          <a:p>
            <a:endParaRPr lang="id-ID" sz="2800" dirty="0">
              <a:latin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x</a:t>
            </a:r>
            <a:r>
              <a:rPr lang="id-ID" sz="2800" baseline="30000" dirty="0" smtClean="0"/>
              <a:t>2 </a:t>
            </a:r>
            <a:r>
              <a:rPr lang="id-ID" sz="4000" baseline="-25000" dirty="0" smtClean="0"/>
              <a:t>=   </a:t>
            </a:r>
            <a:r>
              <a:rPr lang="el-GR" sz="4000" baseline="-25000" dirty="0" smtClean="0"/>
              <a:t>Σ</a:t>
            </a:r>
            <a:r>
              <a:rPr lang="id-ID" sz="2800" dirty="0" smtClean="0"/>
              <a:t> (fo – fe )</a:t>
            </a:r>
            <a:r>
              <a:rPr lang="id-ID" sz="2800" baseline="30000" dirty="0" smtClean="0"/>
              <a:t>2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	        fe</a:t>
            </a:r>
          </a:p>
          <a:p>
            <a:pPr>
              <a:buNone/>
            </a:pPr>
            <a:endParaRPr lang="id-ID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15616" y="980728"/>
            <a:ext cx="20162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7257" y="1700808"/>
          <a:ext cx="7326122" cy="1482328"/>
        </p:xfrm>
        <a:graphic>
          <a:graphicData uri="http://schemas.openxmlformats.org/presentationml/2006/ole">
            <p:oleObj spid="_x0000_s1026" name="Equation" r:id="rId3" imgW="3263760" imgH="66024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8072" y="3414479"/>
            <a:ext cx="75963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hitung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= 14,12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terletak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daerah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X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&gt; 7,815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sehingga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diterima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Kesimpulan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perbedaan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tanggapan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manusia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terhadap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warna-warna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putih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merah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hijau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hitam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id-ID" dirty="0" smtClean="0"/>
              <a:t>2.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H</a:t>
            </a:r>
            <a:r>
              <a:rPr lang="en-US" baseline="-25000" dirty="0"/>
              <a:t>0 </a:t>
            </a:r>
            <a:r>
              <a:rPr lang="en-US" dirty="0" err="1"/>
              <a:t>dan</a:t>
            </a:r>
            <a:r>
              <a:rPr lang="en-US" dirty="0"/>
              <a:t> 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(Chi Square) 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/>
              <a:t>distribusi</a:t>
            </a:r>
            <a:r>
              <a:rPr lang="en-US" dirty="0"/>
              <a:t> Chi Square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id-ID" dirty="0"/>
          </a:p>
          <a:p>
            <a:pPr lvl="0" algn="just">
              <a:buNone/>
            </a:pPr>
            <a:r>
              <a:rPr lang="id-ID" dirty="0" smtClean="0"/>
              <a:t>	- 	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square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id-ID" dirty="0" smtClean="0"/>
              <a:t>	</a:t>
            </a:r>
            <a:r>
              <a:rPr lang="en-US" dirty="0" err="1" smtClean="0"/>
              <a:t>kuadrat</a:t>
            </a:r>
            <a:r>
              <a:rPr lang="en-US" dirty="0"/>
              <a:t>)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- 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Chi Square,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distribusinya</a:t>
            </a:r>
            <a:r>
              <a:rPr lang="en-US" dirty="0" smtClean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nili</a:t>
            </a:r>
            <a:r>
              <a:rPr lang="en-US" dirty="0"/>
              <a:t> degree of freedom (</a:t>
            </a:r>
            <a:r>
              <a:rPr lang="en-US" dirty="0" err="1"/>
              <a:t>d.f</a:t>
            </a:r>
            <a:r>
              <a:rPr lang="en-US" dirty="0"/>
              <a:t>). </a:t>
            </a:r>
            <a:r>
              <a:rPr lang="id-ID" dirty="0" smtClean="0"/>
              <a:t>	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d.f</a:t>
            </a:r>
            <a:r>
              <a:rPr lang="en-US" dirty="0"/>
              <a:t> = (n – 1)(k – 1), </a:t>
            </a:r>
            <a:r>
              <a:rPr lang="en-US" dirty="0" err="1"/>
              <a:t>dimana</a:t>
            </a:r>
            <a:r>
              <a:rPr lang="en-US" dirty="0"/>
              <a:t> 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baris</a:t>
            </a:r>
            <a:r>
              <a:rPr lang="en-US" dirty="0"/>
              <a:t>, 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/>
              <a:t>Chi Square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-	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lampiran</a:t>
            </a:r>
            <a:r>
              <a:rPr lang="en-US" dirty="0"/>
              <a:t>,  </a:t>
            </a:r>
            <a:r>
              <a:rPr lang="en-US" dirty="0" err="1"/>
              <a:t>ditentukan</a:t>
            </a:r>
            <a:r>
              <a:rPr lang="en-US" dirty="0"/>
              <a:t>  </a:t>
            </a:r>
            <a:r>
              <a:rPr lang="en-US" dirty="0" err="1"/>
              <a:t>oleh</a:t>
            </a:r>
            <a:r>
              <a:rPr lang="en-US" dirty="0"/>
              <a:t>  </a:t>
            </a:r>
            <a:r>
              <a:rPr lang="id-ID" dirty="0" smtClean="0"/>
              <a:t>	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(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(</a:t>
            </a:r>
            <a:r>
              <a:rPr lang="en-US" dirty="0" err="1"/>
              <a:t>df</a:t>
            </a:r>
            <a:r>
              <a:rPr lang="en-US" dirty="0"/>
              <a:t>).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= (n – 1) (k – 1)		*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1, </a:t>
            </a:r>
            <a:r>
              <a:rPr lang="en-US" dirty="0" err="1"/>
              <a:t>df</a:t>
            </a:r>
            <a:r>
              <a:rPr lang="en-US" dirty="0"/>
              <a:t> = k - 1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k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id-ID" dirty="0" smtClean="0"/>
              <a:t>kecil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kritis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dirty="0" smtClean="0"/>
              <a:t>3.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statisktik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/>
              <a:t>dimana</a:t>
            </a:r>
            <a:r>
              <a:rPr lang="en-US" dirty="0" smtClean="0"/>
              <a:t>,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 smtClean="0"/>
              <a:t>diobservasi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frekuensi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id-ID" dirty="0"/>
          </a:p>
          <a:p>
            <a:pPr>
              <a:buNone/>
            </a:pPr>
            <a:r>
              <a:rPr lang="id-ID" dirty="0" smtClean="0"/>
              <a:t>			fe = (total baris i x total kolom j)</a:t>
            </a:r>
          </a:p>
          <a:p>
            <a:pPr>
              <a:buNone/>
            </a:pPr>
            <a:r>
              <a:rPr lang="id-ID" dirty="0" smtClean="0"/>
              <a:t>					total jumlah</a:t>
            </a:r>
          </a:p>
          <a:p>
            <a:pPr>
              <a:buNone/>
            </a:pPr>
            <a:r>
              <a:rPr lang="id-ID" dirty="0" smtClean="0"/>
              <a:t>4.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kesimpulan</a:t>
            </a:r>
            <a:endParaRPr lang="id-ID" dirty="0"/>
          </a:p>
        </p:txBody>
      </p:sp>
      <p:pic>
        <p:nvPicPr>
          <p:cNvPr id="4" name="Picture 3" descr="http://2.bp.blogspot.com/-lk_kmgONm1Y/TZ5gTEVj19I/AAAAAAAAAH4/WCDv0D0dOkY/s200/kai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000108"/>
            <a:ext cx="46434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2928926" y="428625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None/>
            </a:pPr>
            <a:r>
              <a:rPr lang="id-ID" b="1" u="sng" dirty="0" smtClean="0"/>
              <a:t>1. </a:t>
            </a:r>
            <a:r>
              <a:rPr lang="en-US" b="1" u="sng" dirty="0" err="1" smtClean="0"/>
              <a:t>Pengujian</a:t>
            </a:r>
            <a:r>
              <a:rPr lang="en-US" b="1" u="sng" dirty="0" smtClean="0"/>
              <a:t> </a:t>
            </a:r>
            <a:r>
              <a:rPr lang="en-US" b="1" u="sng" dirty="0" err="1"/>
              <a:t>Independensi</a:t>
            </a:r>
            <a:r>
              <a:rPr lang="en-US" b="1" u="sng" dirty="0"/>
              <a:t> (</a:t>
            </a:r>
            <a:r>
              <a:rPr lang="en-US" b="1" u="sng" dirty="0" err="1"/>
              <a:t>Analisis</a:t>
            </a:r>
            <a:r>
              <a:rPr lang="en-US" b="1" u="sng" dirty="0"/>
              <a:t> “</a:t>
            </a:r>
            <a:r>
              <a:rPr lang="en-US" b="1" u="sng" dirty="0" err="1"/>
              <a:t>Contogency</a:t>
            </a:r>
            <a:r>
              <a:rPr lang="en-US" b="1" u="sng" dirty="0"/>
              <a:t> Table”)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mengethaui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2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(relation ship)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dengna</a:t>
            </a:r>
            <a:r>
              <a:rPr lang="en-US" dirty="0"/>
              <a:t> IQ,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  <a:endParaRPr lang="id-ID" dirty="0"/>
          </a:p>
          <a:p>
            <a:pPr algn="just">
              <a:buNone/>
            </a:pPr>
            <a:r>
              <a:rPr lang="id-ID" i="1" dirty="0" smtClean="0"/>
              <a:t>	</a:t>
            </a: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i="1" dirty="0"/>
              <a:t>: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(IP) </a:t>
            </a:r>
            <a:r>
              <a:rPr lang="en-US" dirty="0" err="1"/>
              <a:t>mahasiswa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120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80 </a:t>
            </a:r>
            <a:r>
              <a:rPr lang="en-US" dirty="0" err="1"/>
              <a:t>mahasiswi</a:t>
            </a:r>
            <a:r>
              <a:rPr lang="en-US" dirty="0"/>
              <a:t>.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5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447570"/>
                <a:gridCol w="1285884"/>
                <a:gridCol w="1285884"/>
                <a:gridCol w="1428760"/>
                <a:gridCol w="1042966"/>
              </a:tblGrid>
              <a:tr h="85153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Indeks Prestasi</a:t>
                      </a:r>
                      <a:endParaRPr lang="id-ID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Bgus sekali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Bagus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Cukup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Kurang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Total</a:t>
                      </a:r>
                      <a:endParaRPr lang="id-ID" sz="24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Mahasiswa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Mahasiswi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27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51538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Total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 = 5%, </a:t>
            </a:r>
            <a:r>
              <a:rPr lang="en-US" dirty="0" err="1"/>
              <a:t>ujilah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.</a:t>
            </a:r>
            <a:endParaRPr lang="id-ID" dirty="0"/>
          </a:p>
          <a:p>
            <a:pPr algn="just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:</a:t>
            </a:r>
            <a:endParaRPr lang="id-ID" dirty="0"/>
          </a:p>
          <a:p>
            <a:pPr lvl="0"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</a:t>
            </a:r>
            <a:r>
              <a:rPr lang="en-US" baseline="-25000" dirty="0"/>
              <a:t>1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kelamin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i="1" dirty="0" smtClean="0"/>
              <a:t>	</a:t>
            </a:r>
          </a:p>
          <a:p>
            <a:pPr>
              <a:buNone/>
            </a:pPr>
            <a:r>
              <a:rPr lang="id-ID" b="1" i="1" dirty="0"/>
              <a:t>	</a:t>
            </a:r>
            <a:r>
              <a:rPr lang="id-ID" b="1" i="1" dirty="0" smtClean="0"/>
              <a:t>df </a:t>
            </a:r>
            <a:r>
              <a:rPr lang="id-ID" b="1" i="1" dirty="0"/>
              <a:t>= (n – 1) (k – 1)</a:t>
            </a:r>
            <a:endParaRPr lang="id-ID" dirty="0"/>
          </a:p>
          <a:p>
            <a:pPr>
              <a:buNone/>
            </a:pPr>
            <a:r>
              <a:rPr lang="id-ID" b="1" i="1" dirty="0"/>
              <a:t> 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dimana </a:t>
            </a:r>
            <a:r>
              <a:rPr lang="id-ID" b="1" i="1" dirty="0"/>
              <a:t>: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n </a:t>
            </a:r>
            <a:r>
              <a:rPr lang="id-ID" b="1" i="1" dirty="0"/>
              <a:t>= jumlah baris 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k </a:t>
            </a:r>
            <a:r>
              <a:rPr lang="id-ID" b="1" i="1" dirty="0"/>
              <a:t>= jumlah </a:t>
            </a:r>
            <a:r>
              <a:rPr lang="id-ID" b="1" i="1" dirty="0" smtClean="0"/>
              <a:t>kolom</a:t>
            </a:r>
            <a:endParaRPr lang="id-ID" dirty="0"/>
          </a:p>
          <a:p>
            <a:pPr>
              <a:buNone/>
            </a:pPr>
            <a:r>
              <a:rPr lang="id-ID" b="1" i="1" dirty="0"/>
              <a:t> 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df </a:t>
            </a:r>
            <a:r>
              <a:rPr lang="id-ID" b="1" i="1" dirty="0"/>
              <a:t>= (2 – 1) (4 – 1) = 3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Pada </a:t>
            </a:r>
            <a:r>
              <a:rPr lang="id-ID" b="1" i="1" dirty="0"/>
              <a:t>table X</a:t>
            </a:r>
            <a:r>
              <a:rPr lang="id-ID" b="1" i="1" baseline="30000" dirty="0"/>
              <a:t>2</a:t>
            </a:r>
            <a:r>
              <a:rPr lang="id-ID" b="1" i="1" dirty="0"/>
              <a:t> (Lampiran 4), nilai </a:t>
            </a:r>
            <a:r>
              <a:rPr lang="id-ID" b="1" i="1" dirty="0">
                <a:sym typeface="Symbol"/>
              </a:rPr>
              <a:t></a:t>
            </a:r>
            <a:r>
              <a:rPr lang="id-ID" b="1" i="1" dirty="0"/>
              <a:t> = 5% dan df = 3 adalah 7,815</a:t>
            </a:r>
            <a:endParaRPr lang="id-ID" dirty="0"/>
          </a:p>
          <a:p>
            <a:pPr>
              <a:buNone/>
            </a:pPr>
            <a:r>
              <a:rPr lang="id-ID" b="1" i="1" dirty="0" smtClean="0"/>
              <a:t>	H</a:t>
            </a:r>
            <a:r>
              <a:rPr lang="id-ID" b="1" i="1" baseline="-25000" dirty="0" smtClean="0"/>
              <a:t>0</a:t>
            </a:r>
            <a:r>
              <a:rPr lang="id-ID" b="1" i="1" dirty="0" smtClean="0"/>
              <a:t> </a:t>
            </a:r>
            <a:r>
              <a:rPr lang="id-ID" b="1" i="1" dirty="0"/>
              <a:t>ditolak jika nilai uji statistik &gt; 7,815</a:t>
            </a:r>
            <a:endParaRPr lang="id-ID" dirty="0"/>
          </a:p>
          <a:p>
            <a:pPr>
              <a:buNone/>
            </a:pPr>
            <a:r>
              <a:rPr lang="id-ID" b="1" i="1" dirty="0"/>
              <a:t> </a:t>
            </a:r>
            <a:endParaRPr lang="id-ID" dirty="0"/>
          </a:p>
          <a:p>
            <a:pPr>
              <a:buNone/>
            </a:pPr>
            <a:r>
              <a:rPr lang="id-ID" b="1" i="1" dirty="0"/>
              <a:t> 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1260</Words>
  <Application>Microsoft Office PowerPoint</Application>
  <PresentationFormat>On-screen Show (4:3)</PresentationFormat>
  <Paragraphs>487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Flow</vt:lpstr>
      <vt:lpstr>Equation</vt:lpstr>
      <vt:lpstr>PENGUJIAN CHI SQUARE</vt:lpstr>
      <vt:lpstr>Pengertian</vt:lpstr>
      <vt:lpstr>Langkah-Langkah Pengujian</vt:lpstr>
      <vt:lpstr>Slide 4</vt:lpstr>
      <vt:lpstr>Slide 5</vt:lpstr>
      <vt:lpstr>contoh</vt:lpstr>
      <vt:lpstr>Slide 7</vt:lpstr>
      <vt:lpstr>Slide 8</vt:lpstr>
      <vt:lpstr>Slide 9</vt:lpstr>
      <vt:lpstr>Tabel cai square</vt:lpstr>
      <vt:lpstr>Slide 11</vt:lpstr>
      <vt:lpstr>Slide 12</vt:lpstr>
      <vt:lpstr>Hasil perhitungan semua fe adalah :</vt:lpstr>
      <vt:lpstr>Slide 14</vt:lpstr>
      <vt:lpstr>Contoh 2 : Direktur pemasaran sebuah surat kabar harian ibukota sdg mlkk studi ttg hubungan  atr lngkungan tmpt tggl pembaca dg jenis artikel srt kbr yg dibaca pertama kali oleh pembaca, data sbb :</vt:lpstr>
      <vt:lpstr>CONTOH 3</vt:lpstr>
      <vt:lpstr>Slide 17</vt:lpstr>
      <vt:lpstr>Slide 18</vt:lpstr>
      <vt:lpstr>Slide 19</vt:lpstr>
      <vt:lpstr>Slide 20</vt:lpstr>
      <vt:lpstr>Tabel Expected Frequency</vt:lpstr>
      <vt:lpstr>Slide 22</vt:lpstr>
      <vt:lpstr>Slide 23</vt:lpstr>
      <vt:lpstr>Slide 24</vt:lpstr>
      <vt:lpstr>Slide 25</vt:lpstr>
      <vt:lpstr>Slide 26</vt:lpstr>
      <vt:lpstr>Slide 27</vt:lpstr>
      <vt:lpstr>Tabel fe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CHI SQUARE</dc:title>
  <dc:creator>toshiba</dc:creator>
  <cp:lastModifiedBy>Toshiba</cp:lastModifiedBy>
  <cp:revision>31</cp:revision>
  <dcterms:created xsi:type="dcterms:W3CDTF">2012-09-27T16:05:33Z</dcterms:created>
  <dcterms:modified xsi:type="dcterms:W3CDTF">2017-10-02T05:00:00Z</dcterms:modified>
</cp:coreProperties>
</file>